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lfa Slab One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uli Bold" panose="020B0604020202020204" charset="0"/>
      <p:regular r:id="rId22"/>
    </p:embeddedFont>
    <p:embeddedFont>
      <p:font typeface="Muli Bold Bold" panose="020B0604020202020204" charset="0"/>
      <p:regular r:id="rId23"/>
    </p:embeddedFont>
    <p:embeddedFont>
      <p:font typeface="Open Sans Extra Bold" panose="020B0604020202020204" charset="0"/>
      <p:regular r:id="rId24"/>
    </p:embeddedFont>
    <p:embeddedFont>
      <p:font typeface="Open Sans Light Bold" panose="020B0604020202020204" charset="0"/>
      <p:regular r:id="rId25"/>
    </p:embeddedFont>
    <p:embeddedFont>
      <p:font typeface="Rubik Bold" panose="020B0604020202020204" charset="-79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gif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8035676" y="-21316"/>
            <a:ext cx="10252324" cy="102523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987443">
            <a:off x="13049798" y="27577"/>
            <a:ext cx="11179774" cy="35165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7987443">
            <a:off x="14481197" y="-1015830"/>
            <a:ext cx="6323497" cy="1989027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918362" y="4051455"/>
            <a:ext cx="7674806" cy="4484816"/>
            <a:chOff x="0" y="0"/>
            <a:chExt cx="8799830" cy="5142230"/>
          </a:xfrm>
        </p:grpSpPr>
        <p:sp>
          <p:nvSpPr>
            <p:cNvPr id="9" name="Freeform 9"/>
            <p:cNvSpPr/>
            <p:nvPr/>
          </p:nvSpPr>
          <p:spPr>
            <a:xfrm>
              <a:off x="-161290" y="0"/>
              <a:ext cx="9122410" cy="5147310"/>
            </a:xfrm>
            <a:custGeom>
              <a:avLst/>
              <a:gdLst/>
              <a:ahLst/>
              <a:cxnLst/>
              <a:rect l="l" t="t" r="r" b="b"/>
              <a:pathLst>
                <a:path w="9122410" h="5147310">
                  <a:moveTo>
                    <a:pt x="8945880" y="4671060"/>
                  </a:moveTo>
                  <a:lnTo>
                    <a:pt x="176530" y="4671060"/>
                  </a:lnTo>
                  <a:cubicBezTo>
                    <a:pt x="176530" y="4671060"/>
                    <a:pt x="0" y="5147310"/>
                    <a:pt x="859790" y="5142230"/>
                  </a:cubicBezTo>
                  <a:lnTo>
                    <a:pt x="8263890" y="5142230"/>
                  </a:lnTo>
                  <a:cubicBezTo>
                    <a:pt x="9122410" y="5147310"/>
                    <a:pt x="8945880" y="4671060"/>
                    <a:pt x="8945880" y="4671060"/>
                  </a:cubicBezTo>
                  <a:close/>
                  <a:moveTo>
                    <a:pt x="7976870" y="4953000"/>
                  </a:moveTo>
                  <a:lnTo>
                    <a:pt x="7715251" y="4953000"/>
                  </a:lnTo>
                  <a:cubicBezTo>
                    <a:pt x="7679691" y="4953000"/>
                    <a:pt x="7651751" y="4925060"/>
                    <a:pt x="7651751" y="4889500"/>
                  </a:cubicBezTo>
                  <a:cubicBezTo>
                    <a:pt x="7651751" y="4853940"/>
                    <a:pt x="7679691" y="4826000"/>
                    <a:pt x="7715251" y="4826000"/>
                  </a:cubicBezTo>
                  <a:lnTo>
                    <a:pt x="7976870" y="4826000"/>
                  </a:lnTo>
                  <a:cubicBezTo>
                    <a:pt x="8012430" y="4826000"/>
                    <a:pt x="8040370" y="4853940"/>
                    <a:pt x="8040370" y="4889500"/>
                  </a:cubicBezTo>
                  <a:cubicBezTo>
                    <a:pt x="8040370" y="4925060"/>
                    <a:pt x="8011160" y="4953000"/>
                    <a:pt x="7976870" y="4953000"/>
                  </a:cubicBezTo>
                  <a:close/>
                  <a:moveTo>
                    <a:pt x="7543800" y="0"/>
                  </a:moveTo>
                  <a:lnTo>
                    <a:pt x="1579880" y="0"/>
                  </a:lnTo>
                  <a:cubicBezTo>
                    <a:pt x="1430020" y="0"/>
                    <a:pt x="1308100" y="121920"/>
                    <a:pt x="1308100" y="270510"/>
                  </a:cubicBezTo>
                  <a:lnTo>
                    <a:pt x="1308100" y="4363720"/>
                  </a:lnTo>
                  <a:lnTo>
                    <a:pt x="7813040" y="4363720"/>
                  </a:lnTo>
                  <a:lnTo>
                    <a:pt x="7813040" y="270510"/>
                  </a:lnTo>
                  <a:cubicBezTo>
                    <a:pt x="7814310" y="121920"/>
                    <a:pt x="7692390" y="0"/>
                    <a:pt x="7543800" y="0"/>
                  </a:cubicBezTo>
                  <a:close/>
                  <a:moveTo>
                    <a:pt x="4561840" y="96520"/>
                  </a:moveTo>
                  <a:cubicBezTo>
                    <a:pt x="4629150" y="96520"/>
                    <a:pt x="4682490" y="151130"/>
                    <a:pt x="4682490" y="217170"/>
                  </a:cubicBezTo>
                  <a:cubicBezTo>
                    <a:pt x="4682490" y="284480"/>
                    <a:pt x="4627880" y="337820"/>
                    <a:pt x="4561840" y="337820"/>
                  </a:cubicBezTo>
                  <a:cubicBezTo>
                    <a:pt x="4494530" y="337820"/>
                    <a:pt x="4441190" y="283210"/>
                    <a:pt x="4441190" y="217170"/>
                  </a:cubicBezTo>
                  <a:cubicBezTo>
                    <a:pt x="4441190" y="151130"/>
                    <a:pt x="4494530" y="96520"/>
                    <a:pt x="4561840" y="96520"/>
                  </a:cubicBezTo>
                  <a:close/>
                  <a:moveTo>
                    <a:pt x="7313930" y="3931920"/>
                  </a:moveTo>
                  <a:lnTo>
                    <a:pt x="1808480" y="3931920"/>
                  </a:lnTo>
                  <a:lnTo>
                    <a:pt x="1808480" y="482600"/>
                  </a:lnTo>
                  <a:lnTo>
                    <a:pt x="7315200" y="482600"/>
                  </a:lnTo>
                  <a:lnTo>
                    <a:pt x="7315200" y="3931920"/>
                  </a:lnTo>
                  <a:close/>
                </a:path>
              </a:pathLst>
            </a:custGeom>
            <a:solidFill>
              <a:srgbClr val="5F093D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647190" y="482600"/>
              <a:ext cx="5506720" cy="3449320"/>
            </a:xfrm>
            <a:custGeom>
              <a:avLst/>
              <a:gdLst/>
              <a:ahLst/>
              <a:cxnLst/>
              <a:rect l="l" t="t" r="r" b="b"/>
              <a:pathLst>
                <a:path w="5506720" h="3449320">
                  <a:moveTo>
                    <a:pt x="0" y="0"/>
                  </a:moveTo>
                  <a:lnTo>
                    <a:pt x="5506720" y="0"/>
                  </a:lnTo>
                  <a:lnTo>
                    <a:pt x="5506720" y="3449320"/>
                  </a:lnTo>
                  <a:lnTo>
                    <a:pt x="0" y="3449320"/>
                  </a:lnTo>
                  <a:close/>
                </a:path>
              </a:pathLst>
            </a:custGeom>
            <a:blipFill>
              <a:blip r:embed="rId9"/>
              <a:stretch>
                <a:fillRect t="-2882" b="-2882"/>
              </a:stretch>
            </a:blip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-21316"/>
            <a:ext cx="5083355" cy="264792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5083355" y="5838807"/>
            <a:ext cx="2550984" cy="2417205"/>
            <a:chOff x="0" y="0"/>
            <a:chExt cx="671864" cy="6366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71864" cy="636630"/>
            </a:xfrm>
            <a:custGeom>
              <a:avLst/>
              <a:gdLst/>
              <a:ahLst/>
              <a:cxnLst/>
              <a:rect l="l" t="t" r="r" b="b"/>
              <a:pathLst>
                <a:path w="671864" h="636630">
                  <a:moveTo>
                    <a:pt x="0" y="0"/>
                  </a:moveTo>
                  <a:lnTo>
                    <a:pt x="671864" y="0"/>
                  </a:lnTo>
                  <a:lnTo>
                    <a:pt x="671864" y="636630"/>
                  </a:lnTo>
                  <a:lnTo>
                    <a:pt x="0" y="636630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09600" y="7440638"/>
            <a:ext cx="2983940" cy="560517"/>
            <a:chOff x="0" y="0"/>
            <a:chExt cx="3978587" cy="74735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47356" cy="747356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9DEFF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927543" y="-20756"/>
              <a:ext cx="3051044" cy="749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14"/>
                </a:lnSpc>
              </a:pPr>
              <a:r>
                <a:rPr lang="en-US" sz="3367">
                  <a:solidFill>
                    <a:srgbClr val="5F093D"/>
                  </a:solidFill>
                  <a:latin typeface="Rubik Bold"/>
                </a:rPr>
                <a:t>Team 2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486359" y="5318823"/>
            <a:ext cx="6093995" cy="1950078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0" y="3975255"/>
            <a:ext cx="11803140" cy="69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4"/>
              </a:lnSpc>
            </a:pPr>
            <a:r>
              <a:rPr lang="en-US" sz="4110">
                <a:solidFill>
                  <a:srgbClr val="000000"/>
                </a:solidFill>
                <a:latin typeface="Alfa Slab One Bold"/>
              </a:rPr>
              <a:t>ANALYSIS OF SONG POPULARITY FROM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467" y="2631629"/>
            <a:ext cx="7643313" cy="72065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53620" y="1911206"/>
            <a:ext cx="2139696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822787" y="2631629"/>
            <a:ext cx="7011336" cy="678875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70124" y="481063"/>
            <a:ext cx="9332810" cy="54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0"/>
              </a:lnSpc>
              <a:spcBef>
                <a:spcPct val="0"/>
              </a:spcBef>
            </a:pPr>
            <a:r>
              <a:rPr lang="en-US" sz="3127">
                <a:solidFill>
                  <a:srgbClr val="000000"/>
                </a:solidFill>
                <a:latin typeface="Alfa Slab One Bold"/>
              </a:rPr>
              <a:t>Artist Genre and Gender Vs Song Popularity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67751" y="753761"/>
            <a:ext cx="9117438" cy="91174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6744893"/>
            <a:ext cx="3453554" cy="35421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636263" y="71472"/>
            <a:ext cx="7927337" cy="701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7"/>
              </a:lnSpc>
              <a:spcBef>
                <a:spcPct val="0"/>
              </a:spcBef>
            </a:pPr>
            <a:r>
              <a:rPr lang="en-US" sz="3845" dirty="0">
                <a:solidFill>
                  <a:srgbClr val="000000"/>
                </a:solidFill>
                <a:latin typeface="Alfa Slab One Bold"/>
              </a:rPr>
              <a:t>Most Popular Artist Country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3575" y="15798"/>
            <a:ext cx="4504820" cy="54274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15000" y="587495"/>
            <a:ext cx="9299911" cy="92999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755112" y="-57150"/>
            <a:ext cx="7476565" cy="701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7"/>
              </a:lnSpc>
              <a:spcBef>
                <a:spcPct val="0"/>
              </a:spcBef>
            </a:pPr>
            <a:r>
              <a:rPr lang="en-US" sz="3845" dirty="0">
                <a:solidFill>
                  <a:srgbClr val="000000"/>
                </a:solidFill>
                <a:latin typeface="Alfa Slab One Bold"/>
              </a:rPr>
              <a:t>Most Popular Artist Genre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29681"/>
          <a:stretch>
            <a:fillRect/>
          </a:stretch>
        </p:blipFill>
        <p:spPr>
          <a:xfrm>
            <a:off x="1689376" y="1506763"/>
            <a:ext cx="15324665" cy="77515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7317366"/>
            <a:ext cx="2717215" cy="296963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243547" y="49454"/>
            <a:ext cx="4338853" cy="701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7"/>
              </a:lnSpc>
              <a:spcBef>
                <a:spcPct val="0"/>
              </a:spcBef>
            </a:pPr>
            <a:r>
              <a:rPr lang="en-US" sz="3845" dirty="0">
                <a:solidFill>
                  <a:srgbClr val="000000"/>
                </a:solidFill>
                <a:latin typeface="Alfa Slab One Bold"/>
              </a:rPr>
              <a:t>Age at Release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819" b="48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23872" y="4772116"/>
            <a:ext cx="6275828" cy="55148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930626" y="436334"/>
            <a:ext cx="4843166" cy="198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6"/>
              </a:lnSpc>
              <a:spcBef>
                <a:spcPct val="0"/>
              </a:spcBef>
            </a:pPr>
            <a:r>
              <a:rPr lang="en-US" sz="4997">
                <a:solidFill>
                  <a:srgbClr val="000000"/>
                </a:solidFill>
                <a:latin typeface="Alfa Slab One Bold"/>
              </a:rPr>
              <a:t>CONCLUSION</a:t>
            </a:r>
          </a:p>
          <a:p>
            <a:pPr algn="ctr">
              <a:lnSpc>
                <a:spcPts val="1046"/>
              </a:lnSpc>
            </a:pPr>
            <a:endParaRPr lang="en-US" sz="4997">
              <a:solidFill>
                <a:srgbClr val="000000"/>
              </a:solidFill>
              <a:latin typeface="Alfa Slab One Bold"/>
            </a:endParaRPr>
          </a:p>
          <a:p>
            <a:pPr>
              <a:lnSpc>
                <a:spcPts val="1046"/>
              </a:lnSpc>
            </a:pPr>
            <a:endParaRPr lang="en-US" sz="4997">
              <a:solidFill>
                <a:srgbClr val="000000"/>
              </a:solidFill>
              <a:latin typeface="Alfa Slab One Bold"/>
            </a:endParaRPr>
          </a:p>
          <a:p>
            <a:pPr>
              <a:lnSpc>
                <a:spcPts val="1046"/>
              </a:lnSpc>
              <a:spcBef>
                <a:spcPct val="0"/>
              </a:spcBef>
            </a:pPr>
            <a:endParaRPr lang="en-US" sz="4997">
              <a:solidFill>
                <a:srgbClr val="000000"/>
              </a:solidFill>
              <a:latin typeface="Alfa Slab One Bold"/>
            </a:endParaRPr>
          </a:p>
          <a:p>
            <a:pPr>
              <a:lnSpc>
                <a:spcPts val="965"/>
              </a:lnSpc>
              <a:spcBef>
                <a:spcPct val="0"/>
              </a:spcBef>
            </a:pPr>
            <a:endParaRPr lang="en-US" sz="4997">
              <a:solidFill>
                <a:srgbClr val="000000"/>
              </a:solidFill>
              <a:latin typeface="Alfa Slab One Bold"/>
            </a:endParaRPr>
          </a:p>
          <a:p>
            <a:pPr>
              <a:lnSpc>
                <a:spcPts val="965"/>
              </a:lnSpc>
              <a:spcBef>
                <a:spcPct val="0"/>
              </a:spcBef>
            </a:pPr>
            <a:endParaRPr lang="en-US" sz="4997">
              <a:solidFill>
                <a:srgbClr val="000000"/>
              </a:solidFill>
              <a:latin typeface="Alfa Slab One Bold"/>
            </a:endParaRPr>
          </a:p>
          <a:p>
            <a:pPr>
              <a:lnSpc>
                <a:spcPts val="965"/>
              </a:lnSpc>
              <a:spcBef>
                <a:spcPct val="0"/>
              </a:spcBef>
            </a:pPr>
            <a:endParaRPr lang="en-US" sz="4997">
              <a:solidFill>
                <a:srgbClr val="000000"/>
              </a:solidFill>
              <a:latin typeface="Alfa Slab One Bold"/>
            </a:endParaRPr>
          </a:p>
          <a:p>
            <a:pPr>
              <a:lnSpc>
                <a:spcPts val="965"/>
              </a:lnSpc>
              <a:spcBef>
                <a:spcPct val="0"/>
              </a:spcBef>
            </a:pPr>
            <a:endParaRPr lang="en-US" sz="4997">
              <a:solidFill>
                <a:srgbClr val="000000"/>
              </a:solidFill>
              <a:latin typeface="Alfa Slab One Bold"/>
            </a:endParaRPr>
          </a:p>
          <a:p>
            <a:pPr>
              <a:lnSpc>
                <a:spcPts val="965"/>
              </a:lnSpc>
              <a:spcBef>
                <a:spcPct val="0"/>
              </a:spcBef>
            </a:pPr>
            <a:endParaRPr lang="en-US" sz="4997">
              <a:solidFill>
                <a:srgbClr val="000000"/>
              </a:solidFill>
              <a:latin typeface="Alfa Slab On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22146" y="2247381"/>
            <a:ext cx="6616959" cy="90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4"/>
              </a:lnSpc>
            </a:pPr>
            <a:endParaRPr/>
          </a:p>
          <a:p>
            <a:pPr>
              <a:lnSpc>
                <a:spcPts val="4114"/>
              </a:lnSpc>
            </a:pPr>
            <a:r>
              <a:rPr lang="en-US" sz="2743">
                <a:solidFill>
                  <a:srgbClr val="000000"/>
                </a:solidFill>
                <a:latin typeface="Muli Bold Bold"/>
              </a:rPr>
              <a:t>Factors that affect</a:t>
            </a:r>
          </a:p>
          <a:p>
            <a:pPr>
              <a:lnSpc>
                <a:spcPts val="4114"/>
              </a:lnSpc>
            </a:pPr>
            <a:endParaRPr lang="en-US" sz="2743">
              <a:solidFill>
                <a:srgbClr val="000000"/>
              </a:solidFill>
              <a:latin typeface="Muli Bold Bold"/>
            </a:endParaRP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 Bold"/>
              </a:rPr>
              <a:t>Artist popularity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 Bold"/>
              </a:rPr>
              <a:t>Artist followers number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 Bold"/>
              </a:rPr>
              <a:t>Song release year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 Bold"/>
              </a:rPr>
              <a:t>Genre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 Bold"/>
              </a:rPr>
              <a:t>Explicity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 Bold"/>
              </a:rPr>
              <a:t>Country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"/>
              </a:rPr>
              <a:t>Group (band)</a:t>
            </a:r>
          </a:p>
          <a:p>
            <a:pPr>
              <a:lnSpc>
                <a:spcPts val="4114"/>
              </a:lnSpc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4114"/>
              </a:lnSpc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4114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0" y="2248179"/>
            <a:ext cx="5877759" cy="751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14"/>
              </a:lnSpc>
            </a:pPr>
            <a:endParaRPr/>
          </a:p>
          <a:p>
            <a:pPr>
              <a:lnSpc>
                <a:spcPts val="4114"/>
              </a:lnSpc>
            </a:pPr>
            <a:r>
              <a:rPr lang="en-US" sz="2743">
                <a:solidFill>
                  <a:srgbClr val="000000"/>
                </a:solidFill>
                <a:latin typeface="Muli Bold Bold"/>
              </a:rPr>
              <a:t>Factors that don't affect</a:t>
            </a:r>
          </a:p>
          <a:p>
            <a:pPr>
              <a:lnSpc>
                <a:spcPts val="4114"/>
              </a:lnSpc>
            </a:pPr>
            <a:endParaRPr lang="en-US" sz="2743">
              <a:solidFill>
                <a:srgbClr val="000000"/>
              </a:solidFill>
              <a:latin typeface="Muli Bold Bold"/>
            </a:endParaRP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"/>
              </a:rPr>
              <a:t>Lyrics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"/>
              </a:rPr>
              <a:t>Gender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"/>
              </a:rPr>
              <a:t>Country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"/>
              </a:rPr>
              <a:t>Age at release</a:t>
            </a:r>
          </a:p>
          <a:p>
            <a:pPr marL="592218" lvl="1" indent="-296109">
              <a:lnSpc>
                <a:spcPts val="4114"/>
              </a:lnSpc>
              <a:buFont typeface="Arial"/>
              <a:buChar char="•"/>
            </a:pPr>
            <a:r>
              <a:rPr lang="en-US" sz="2743">
                <a:solidFill>
                  <a:srgbClr val="000000"/>
                </a:solidFill>
                <a:latin typeface="Muli Bold"/>
              </a:rPr>
              <a:t>Duration</a:t>
            </a:r>
          </a:p>
          <a:p>
            <a:pPr>
              <a:lnSpc>
                <a:spcPts val="4114"/>
              </a:lnSpc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4114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  <a:p>
            <a:pPr>
              <a:lnSpc>
                <a:spcPts val="3780"/>
              </a:lnSpc>
              <a:spcBef>
                <a:spcPct val="0"/>
              </a:spcBef>
            </a:pPr>
            <a:endParaRPr lang="en-US" sz="2743">
              <a:solidFill>
                <a:srgbClr val="000000"/>
              </a:solidFill>
              <a:latin typeface="Muli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074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29288" y="3724035"/>
            <a:ext cx="8229423" cy="65629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40637" y="0"/>
            <a:ext cx="6206725" cy="37240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074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83" y="6125904"/>
            <a:ext cx="18288000" cy="4167146"/>
            <a:chOff x="0" y="0"/>
            <a:chExt cx="6671512" cy="1520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71512" cy="1520186"/>
            </a:xfrm>
            <a:custGeom>
              <a:avLst/>
              <a:gdLst/>
              <a:ahLst/>
              <a:cxnLst/>
              <a:rect l="l" t="t" r="r" b="b"/>
              <a:pathLst>
                <a:path w="6671512" h="1520186">
                  <a:moveTo>
                    <a:pt x="0" y="0"/>
                  </a:moveTo>
                  <a:lnTo>
                    <a:pt x="6671512" y="0"/>
                  </a:lnTo>
                  <a:lnTo>
                    <a:pt x="6671512" y="1520186"/>
                  </a:lnTo>
                  <a:lnTo>
                    <a:pt x="0" y="1520186"/>
                  </a:lnTo>
                  <a:close/>
                </a:path>
              </a:pathLst>
            </a:custGeom>
            <a:solidFill>
              <a:srgbClr val="ECECE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6766003"/>
            <a:ext cx="4410059" cy="3465436"/>
            <a:chOff x="0" y="0"/>
            <a:chExt cx="2092440" cy="16442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92440" cy="1644245"/>
            </a:xfrm>
            <a:custGeom>
              <a:avLst/>
              <a:gdLst/>
              <a:ahLst/>
              <a:cxnLst/>
              <a:rect l="l" t="t" r="r" b="b"/>
              <a:pathLst>
                <a:path w="2092440" h="1644245">
                  <a:moveTo>
                    <a:pt x="0" y="0"/>
                  </a:moveTo>
                  <a:lnTo>
                    <a:pt x="2092440" y="0"/>
                  </a:lnTo>
                  <a:lnTo>
                    <a:pt x="2092440" y="1644245"/>
                  </a:lnTo>
                  <a:lnTo>
                    <a:pt x="0" y="1644245"/>
                  </a:ln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2865" y="5553843"/>
            <a:ext cx="2424329" cy="242431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8258774" y="7557440"/>
            <a:ext cx="1770452" cy="0"/>
          </a:xfrm>
          <a:prstGeom prst="line">
            <a:avLst/>
          </a:prstGeom>
          <a:ln w="9525" cap="flat">
            <a:solidFill>
              <a:srgbClr val="000000">
                <a:alpha val="4392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4410059" y="2179143"/>
            <a:ext cx="4410059" cy="3465436"/>
            <a:chOff x="0" y="0"/>
            <a:chExt cx="2092440" cy="16442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92440" cy="1644245"/>
            </a:xfrm>
            <a:custGeom>
              <a:avLst/>
              <a:gdLst/>
              <a:ahLst/>
              <a:cxnLst/>
              <a:rect l="l" t="t" r="r" b="b"/>
              <a:pathLst>
                <a:path w="2092440" h="1644245">
                  <a:moveTo>
                    <a:pt x="0" y="0"/>
                  </a:moveTo>
                  <a:lnTo>
                    <a:pt x="2092440" y="0"/>
                  </a:lnTo>
                  <a:lnTo>
                    <a:pt x="2092440" y="1644245"/>
                  </a:lnTo>
                  <a:lnTo>
                    <a:pt x="0" y="1644245"/>
                  </a:ln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435855" y="939106"/>
            <a:ext cx="2424329" cy="242431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7094" t="-24223" r="-77449" b="-29185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9515475" y="2179143"/>
            <a:ext cx="4410059" cy="3465436"/>
            <a:chOff x="0" y="0"/>
            <a:chExt cx="2092440" cy="16442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92440" cy="1644245"/>
            </a:xfrm>
            <a:custGeom>
              <a:avLst/>
              <a:gdLst/>
              <a:ahLst/>
              <a:cxnLst/>
              <a:rect l="l" t="t" r="r" b="b"/>
              <a:pathLst>
                <a:path w="2092440" h="1644245">
                  <a:moveTo>
                    <a:pt x="0" y="0"/>
                  </a:moveTo>
                  <a:lnTo>
                    <a:pt x="2092440" y="0"/>
                  </a:lnTo>
                  <a:lnTo>
                    <a:pt x="2092440" y="1644245"/>
                  </a:lnTo>
                  <a:lnTo>
                    <a:pt x="0" y="1644245"/>
                  </a:ln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508340" y="966983"/>
            <a:ext cx="2424329" cy="242431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3925534" y="6766003"/>
            <a:ext cx="4410059" cy="3465436"/>
            <a:chOff x="0" y="0"/>
            <a:chExt cx="2092440" cy="16442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92440" cy="1644245"/>
            </a:xfrm>
            <a:custGeom>
              <a:avLst/>
              <a:gdLst/>
              <a:ahLst/>
              <a:cxnLst/>
              <a:rect l="l" t="t" r="r" b="b"/>
              <a:pathLst>
                <a:path w="2092440" h="1644245">
                  <a:moveTo>
                    <a:pt x="0" y="0"/>
                  </a:moveTo>
                  <a:lnTo>
                    <a:pt x="2092440" y="0"/>
                  </a:lnTo>
                  <a:lnTo>
                    <a:pt x="2092440" y="1644245"/>
                  </a:lnTo>
                  <a:lnTo>
                    <a:pt x="0" y="1644245"/>
                  </a:ln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918399" y="5553843"/>
            <a:ext cx="2424329" cy="2424319"/>
            <a:chOff x="0" y="0"/>
            <a:chExt cx="6350000" cy="63499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6813" r="-6813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6939654" y="6766003"/>
            <a:ext cx="4410059" cy="3465436"/>
            <a:chOff x="0" y="0"/>
            <a:chExt cx="2092440" cy="16442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92440" cy="1644245"/>
            </a:xfrm>
            <a:custGeom>
              <a:avLst/>
              <a:gdLst/>
              <a:ahLst/>
              <a:cxnLst/>
              <a:rect l="l" t="t" r="r" b="b"/>
              <a:pathLst>
                <a:path w="2092440" h="1644245">
                  <a:moveTo>
                    <a:pt x="0" y="0"/>
                  </a:moveTo>
                  <a:lnTo>
                    <a:pt x="2092440" y="0"/>
                  </a:lnTo>
                  <a:lnTo>
                    <a:pt x="2092440" y="1644245"/>
                  </a:lnTo>
                  <a:lnTo>
                    <a:pt x="0" y="1644245"/>
                  </a:ln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7932519" y="5553843"/>
            <a:ext cx="2424329" cy="2424319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25200" b="-25200"/>
              </a:stretch>
            </a:blipFill>
          </p:spPr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458469" y="6994"/>
            <a:ext cx="3829531" cy="3829531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725383" y="-194163"/>
            <a:ext cx="8749330" cy="126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4"/>
              </a:lnSpc>
            </a:pPr>
            <a:r>
              <a:rPr lang="en-US" sz="5974">
                <a:solidFill>
                  <a:srgbClr val="000000"/>
                </a:solidFill>
                <a:latin typeface="Rubik Bold"/>
              </a:rPr>
              <a:t>Meet our amazing team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0" y="8237624"/>
            <a:ext cx="4264600" cy="465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1">
                <a:solidFill>
                  <a:srgbClr val="000000"/>
                </a:solidFill>
                <a:latin typeface="Rubik Bold"/>
              </a:rPr>
              <a:t>Madina Baimaganbetova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5460" y="8822230"/>
            <a:ext cx="3973680" cy="52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2"/>
              </a:lnSpc>
            </a:pPr>
            <a:r>
              <a:rPr lang="en-US" sz="1435">
                <a:solidFill>
                  <a:srgbClr val="000000">
                    <a:alpha val="97647"/>
                  </a:srgbClr>
                </a:solidFill>
                <a:latin typeface="Alfa Slab One Bold"/>
              </a:rPr>
              <a:t> Kazakhstan</a:t>
            </a:r>
          </a:p>
          <a:p>
            <a:pPr>
              <a:lnSpc>
                <a:spcPts val="2152"/>
              </a:lnSpc>
            </a:pPr>
            <a:r>
              <a:rPr lang="en-US" sz="1435">
                <a:solidFill>
                  <a:srgbClr val="000000">
                    <a:alpha val="97647"/>
                  </a:srgbClr>
                </a:solidFill>
                <a:latin typeface="Alfa Slab One Bold"/>
              </a:rPr>
              <a:t>Swimming, Solving Riddles, Traveling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30649" y="3574308"/>
            <a:ext cx="4349829" cy="46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1">
                <a:solidFill>
                  <a:srgbClr val="000000"/>
                </a:solidFill>
                <a:latin typeface="Rubik Bold"/>
              </a:rPr>
              <a:t>Amily Luo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65814" y="4208028"/>
            <a:ext cx="4098550" cy="52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2"/>
              </a:lnSpc>
            </a:pPr>
            <a:r>
              <a:rPr lang="en-US" sz="1435">
                <a:solidFill>
                  <a:srgbClr val="000000"/>
                </a:solidFill>
                <a:latin typeface="Alfa Slab One Bold"/>
              </a:rPr>
              <a:t>Scotland</a:t>
            </a:r>
          </a:p>
          <a:p>
            <a:pPr algn="just">
              <a:lnSpc>
                <a:spcPts val="2152"/>
              </a:lnSpc>
            </a:pPr>
            <a:r>
              <a:rPr lang="en-US" sz="1435">
                <a:solidFill>
                  <a:srgbClr val="000000"/>
                </a:solidFill>
                <a:latin typeface="Alfa Slab One Bold"/>
              </a:rPr>
              <a:t> Ballet, Talking to Cats, Baby of the Team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60935" y="3499838"/>
            <a:ext cx="4119140" cy="46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1">
                <a:solidFill>
                  <a:srgbClr val="000000"/>
                </a:solidFill>
                <a:latin typeface="Rubik Bold"/>
              </a:rPr>
              <a:t>Hassanat Awodipe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60935" y="4208028"/>
            <a:ext cx="4171121" cy="52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2"/>
              </a:lnSpc>
            </a:pPr>
            <a:r>
              <a:rPr lang="en-US" sz="1435">
                <a:solidFill>
                  <a:srgbClr val="000000"/>
                </a:solidFill>
                <a:latin typeface="Alfa Slab One Bold"/>
              </a:rPr>
              <a:t>Italy</a:t>
            </a:r>
          </a:p>
          <a:p>
            <a:pPr>
              <a:lnSpc>
                <a:spcPts val="2152"/>
              </a:lnSpc>
            </a:pPr>
            <a:r>
              <a:rPr lang="en-US" sz="1435">
                <a:solidFill>
                  <a:srgbClr val="000000"/>
                </a:solidFill>
                <a:latin typeface="Alfa Slab One"/>
              </a:rPr>
              <a:t>Fashion Designing, Story Writing, Cycling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83363" y="8222554"/>
            <a:ext cx="4161311" cy="46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1">
                <a:solidFill>
                  <a:srgbClr val="000000"/>
                </a:solidFill>
                <a:latin typeface="Rubik Bold"/>
              </a:rPr>
              <a:t>Blessing Ogechi Nwojiji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64473" y="8822230"/>
            <a:ext cx="3828221" cy="52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2"/>
              </a:lnSpc>
            </a:pPr>
            <a:r>
              <a:rPr lang="en-US" sz="1435">
                <a:solidFill>
                  <a:srgbClr val="000000"/>
                </a:solidFill>
                <a:latin typeface="Alfa Slab One Bold"/>
              </a:rPr>
              <a:t>Nigeria</a:t>
            </a:r>
          </a:p>
          <a:p>
            <a:pPr algn="ctr">
              <a:lnSpc>
                <a:spcPts val="2152"/>
              </a:lnSpc>
            </a:pPr>
            <a:r>
              <a:rPr lang="en-US" sz="1435">
                <a:solidFill>
                  <a:srgbClr val="000000"/>
                </a:solidFill>
                <a:latin typeface="Alfa Slab One Bold"/>
              </a:rPr>
              <a:t>Loves to learn, Dancing, Keeping Fit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230573" y="8222554"/>
            <a:ext cx="3828221" cy="46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2691">
                <a:solidFill>
                  <a:srgbClr val="000000"/>
                </a:solidFill>
                <a:latin typeface="Rubik Bold"/>
              </a:rPr>
              <a:t>Alisa Yanovski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230573" y="8804140"/>
            <a:ext cx="3993321" cy="52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2"/>
              </a:lnSpc>
            </a:pPr>
            <a:r>
              <a:rPr lang="en-US" sz="1435">
                <a:solidFill>
                  <a:srgbClr val="000000"/>
                </a:solidFill>
                <a:latin typeface="Alfa Slab One"/>
              </a:rPr>
              <a:t>Spain</a:t>
            </a:r>
          </a:p>
          <a:p>
            <a:pPr>
              <a:lnSpc>
                <a:spcPts val="2152"/>
              </a:lnSpc>
            </a:pPr>
            <a:r>
              <a:rPr lang="en-US" sz="1435">
                <a:solidFill>
                  <a:srgbClr val="000000"/>
                </a:solidFill>
                <a:latin typeface="Alfa Slab One Bold"/>
              </a:rPr>
              <a:t>Mum &amp; Scholar, Jogging, Mama of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074" b="907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4064" y="2206397"/>
            <a:ext cx="1506477" cy="25318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04692">
            <a:off x="9161119" y="2546860"/>
            <a:ext cx="1474503" cy="147450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692653" y="2304079"/>
            <a:ext cx="2333863" cy="221929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363993" y="6493897"/>
            <a:ext cx="2696176" cy="26961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722482" y="6367065"/>
            <a:ext cx="2686215" cy="26862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2333148" y="1925143"/>
            <a:ext cx="5318022" cy="327262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27956" y="127971"/>
            <a:ext cx="1086325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Alfa Slab One Bold"/>
              </a:rPr>
              <a:t>How we Collaborated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300271" y="4972029"/>
            <a:ext cx="4580058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>
                <a:solidFill>
                  <a:srgbClr val="000000"/>
                </a:solidFill>
                <a:latin typeface="Open Sans Light Bold"/>
              </a:rPr>
              <a:t>Chat and messaging on slack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71112" y="5235872"/>
            <a:ext cx="4580058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Light Bold"/>
              </a:rPr>
              <a:t>Google Colab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57100" y="4913410"/>
            <a:ext cx="4580058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Light Bold"/>
              </a:rPr>
              <a:t>Google Meet and Google doc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61333" y="1194771"/>
            <a:ext cx="1158503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Alfa Slab One Bold"/>
              </a:rPr>
              <a:t>We used Agile-Scrum Methodology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09184" y="9367605"/>
            <a:ext cx="7199026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Light Bold"/>
              </a:rPr>
              <a:t>Version Control: GitHub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34434" y="9428199"/>
            <a:ext cx="7727087" cy="59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Light Bold"/>
              </a:rPr>
              <a:t>Project Management: Jira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147145"/>
            <a:ext cx="5888020" cy="5888020"/>
            <a:chOff x="0" y="0"/>
            <a:chExt cx="7850694" cy="785069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850694" cy="7850694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0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10691" y="603657"/>
              <a:ext cx="6677380" cy="6677380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5F093D">
                  <a:alpha val="84706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1709"/>
                  </a:lnSpc>
                </a:pPr>
                <a:endParaRPr/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0707" y="3439832"/>
            <a:ext cx="3879231" cy="572580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4658" y="8042069"/>
            <a:ext cx="3275228" cy="155982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4658" y="8150634"/>
            <a:ext cx="3047270" cy="145126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66093" y="8150634"/>
            <a:ext cx="3383793" cy="161153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62632" y="0"/>
            <a:ext cx="3187074" cy="5755439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0" y="214613"/>
            <a:ext cx="12482042" cy="304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0"/>
              </a:lnSpc>
            </a:pPr>
            <a:r>
              <a:rPr lang="en-US" sz="5800">
                <a:solidFill>
                  <a:srgbClr val="5F093D"/>
                </a:solidFill>
                <a:latin typeface="Alfa Slab One Bold"/>
              </a:rPr>
              <a:t>What would be the factors that affect a song’s popularity? </a:t>
            </a:r>
          </a:p>
          <a:p>
            <a:pPr algn="ctr">
              <a:lnSpc>
                <a:spcPts val="8120"/>
              </a:lnSpc>
            </a:pPr>
            <a:endParaRPr lang="en-US" sz="5800">
              <a:solidFill>
                <a:srgbClr val="5F093D"/>
              </a:solidFill>
              <a:latin typeface="Alfa Slab On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81383" y="5969409"/>
            <a:ext cx="10832997" cy="423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9"/>
              </a:lnSpc>
            </a:pPr>
            <a:r>
              <a:rPr lang="en-US" sz="6235">
                <a:solidFill>
                  <a:srgbClr val="5F093D"/>
                </a:solidFill>
                <a:latin typeface="Alfa Slab One Bold"/>
              </a:rPr>
              <a:t> How would these factors affect a song's popularity? </a:t>
            </a:r>
          </a:p>
          <a:p>
            <a:pPr algn="ctr">
              <a:lnSpc>
                <a:spcPts val="7603"/>
              </a:lnSpc>
            </a:pPr>
            <a:endParaRPr lang="en-US" sz="6235">
              <a:solidFill>
                <a:srgbClr val="5F093D"/>
              </a:solidFill>
              <a:latin typeface="Alfa Slab On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723957" y="-518876"/>
            <a:ext cx="10912858" cy="109584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0000"/>
          </a:blip>
          <a:srcRect/>
          <a:stretch>
            <a:fillRect/>
          </a:stretch>
        </p:blipFill>
        <p:spPr>
          <a:xfrm>
            <a:off x="5749035" y="-1178966"/>
            <a:ext cx="9004471" cy="90420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rcRect/>
          <a:stretch>
            <a:fillRect/>
          </a:stretch>
        </p:blipFill>
        <p:spPr>
          <a:xfrm>
            <a:off x="9954147" y="-1722655"/>
            <a:ext cx="10354387" cy="103976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0000"/>
          </a:blip>
          <a:srcRect t="21850" b="21850"/>
          <a:stretch>
            <a:fillRect/>
          </a:stretch>
        </p:blipFill>
        <p:spPr>
          <a:xfrm>
            <a:off x="5444518" y="6396164"/>
            <a:ext cx="10125224" cy="572427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23957" y="2212026"/>
            <a:ext cx="3080657" cy="6161314"/>
            <a:chOff x="0" y="0"/>
            <a:chExt cx="4064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406400" y="4064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0" y="609600"/>
                  </a:lnTo>
                  <a:lnTo>
                    <a:pt x="0" y="812800"/>
                  </a:lnTo>
                  <a:lnTo>
                    <a:pt x="406400" y="406400"/>
                  </a:lnTo>
                  <a:close/>
                </a:path>
              </a:pathLst>
            </a:custGeom>
            <a:solidFill>
              <a:srgbClr val="5F093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079587" y="4215721"/>
            <a:ext cx="2208413" cy="59485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8541232"/>
            <a:ext cx="2056562" cy="181491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139238" y="4295775"/>
            <a:ext cx="9525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204664" y="952500"/>
            <a:ext cx="7131445" cy="3162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lfa Slab One Bold"/>
              </a:rPr>
              <a:t>   Data Gathering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fa Slab One Bold"/>
              </a:rPr>
              <a:t>Spotify API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fa Slab One Bold"/>
              </a:rPr>
              <a:t>Kaggle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fa Slab One Bold"/>
              </a:rPr>
              <a:t>Wikipedia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fa Slab One Bold"/>
              </a:rPr>
              <a:t>Azlyrics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04664" y="4884136"/>
            <a:ext cx="14038210" cy="130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lfa Slab One Bold"/>
              </a:rPr>
              <a:t>   Data Pre-processing</a:t>
            </a:r>
          </a:p>
          <a:p>
            <a:pPr>
              <a:lnSpc>
                <a:spcPts val="4900"/>
              </a:lnSpc>
            </a:pPr>
            <a:endParaRPr lang="en-US" sz="4000">
              <a:solidFill>
                <a:srgbClr val="000000"/>
              </a:solidFill>
              <a:latin typeface="Alfa Slab On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0" y="-104775"/>
            <a:ext cx="923542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Alfa Slab One Bold"/>
              </a:rPr>
              <a:t>STEPS SPECIFICATION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04664" y="6715126"/>
            <a:ext cx="14038210" cy="2543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Alfa Slab One Bold"/>
              </a:rPr>
              <a:t>   In-depth Analysis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fa Slab One Bold"/>
              </a:rPr>
              <a:t>Analysis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fa Slab One"/>
              </a:rPr>
              <a:t>Visualisations</a:t>
            </a:r>
          </a:p>
          <a:p>
            <a:pPr marL="755659" lvl="1" indent="-377829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lfa Slab One"/>
              </a:rPr>
              <a:t>Insights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5178" t="12354" r="10000" b="15079"/>
          <a:stretch>
            <a:fillRect/>
          </a:stretch>
        </p:blipFill>
        <p:spPr>
          <a:xfrm>
            <a:off x="6433457" y="1270907"/>
            <a:ext cx="11854543" cy="746487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653772" y="1272268"/>
            <a:ext cx="11634228" cy="7464879"/>
            <a:chOff x="0" y="0"/>
            <a:chExt cx="3064159" cy="19660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64159" cy="1966058"/>
            </a:xfrm>
            <a:custGeom>
              <a:avLst/>
              <a:gdLst/>
              <a:ahLst/>
              <a:cxnLst/>
              <a:rect l="l" t="t" r="r" b="b"/>
              <a:pathLst>
                <a:path w="3064159" h="1966058">
                  <a:moveTo>
                    <a:pt x="0" y="0"/>
                  </a:moveTo>
                  <a:lnTo>
                    <a:pt x="3064159" y="0"/>
                  </a:lnTo>
                  <a:lnTo>
                    <a:pt x="3064159" y="1966058"/>
                  </a:lnTo>
                  <a:lnTo>
                    <a:pt x="0" y="1966058"/>
                  </a:ln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91986" y="1028700"/>
            <a:ext cx="7952014" cy="795201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1406979"/>
            <a:ext cx="7192736" cy="71927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F093D">
                <a:alpha val="22745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968343" y="6596743"/>
            <a:ext cx="1175657" cy="117565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81830" y="1896836"/>
            <a:ext cx="6181725" cy="618172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F093D">
                <a:alpha val="45882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106386" y="2438400"/>
            <a:ext cx="5132614" cy="513261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F093D">
                <a:alpha val="43922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52"/>
                </a:lnSpc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338998" y="1654016"/>
            <a:ext cx="6667391" cy="6667364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l="-25046" r="-2504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990600" y="3339873"/>
            <a:ext cx="7364186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E"/>
                </a:solidFill>
                <a:latin typeface="Open Sans Extra Bold"/>
              </a:rPr>
              <a:t>Analytics Tools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53772" y="1186543"/>
            <a:ext cx="12377317" cy="716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0"/>
              </a:lnSpc>
            </a:pPr>
            <a:r>
              <a:rPr lang="en-US" sz="4472">
                <a:solidFill>
                  <a:srgbClr val="FFFFFF"/>
                </a:solidFill>
                <a:latin typeface="Alfa Slab One Bold"/>
              </a:rPr>
              <a:t>Python and Analytical Libraries: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fa Slab One Bold"/>
              </a:rPr>
              <a:t>Pandas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fa Slab One Bold"/>
              </a:rPr>
              <a:t>Matplotlib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fa Slab One Bold"/>
              </a:rPr>
              <a:t>Seaborn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fa Slab One Bold"/>
              </a:rPr>
              <a:t>Selenium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fa Slab One Bold"/>
              </a:rPr>
              <a:t>Wptools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fa Slab One Bold"/>
              </a:rPr>
              <a:t>bs4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fa Slab One"/>
              </a:rPr>
              <a:t>Numpy</a:t>
            </a:r>
          </a:p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Alfa Slab One"/>
              </a:rPr>
              <a:t>Spotipy...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90" r="55351"/>
          <a:stretch>
            <a:fillRect/>
          </a:stretch>
        </p:blipFill>
        <p:spPr>
          <a:xfrm>
            <a:off x="202661" y="345919"/>
            <a:ext cx="11350804" cy="50382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44082"/>
          <a:stretch>
            <a:fillRect/>
          </a:stretch>
        </p:blipFill>
        <p:spPr>
          <a:xfrm>
            <a:off x="4520981" y="5489419"/>
            <a:ext cx="13564359" cy="47975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8541232"/>
            <a:ext cx="2056562" cy="18149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56125" y="1150818"/>
            <a:ext cx="6531875" cy="53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Alfa Slab One Bold"/>
              </a:rPr>
              <a:t>Heatmap of Numerical Features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7648" y="2291507"/>
            <a:ext cx="7595093" cy="75950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63671" y="2291507"/>
            <a:ext cx="7337992" cy="73379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802741" y="2054748"/>
            <a:ext cx="2760930" cy="269190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160113" y="202847"/>
            <a:ext cx="9506075" cy="1527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2"/>
              </a:lnSpc>
              <a:spcBef>
                <a:spcPct val="0"/>
              </a:spcBef>
            </a:pPr>
            <a:r>
              <a:rPr lang="en-US" sz="4148">
                <a:solidFill>
                  <a:srgbClr val="000000"/>
                </a:solidFill>
                <a:latin typeface="Alfa Slab One Bold"/>
              </a:rPr>
              <a:t>Artist Popularity  VS Song Popularity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85828" y="33369"/>
            <a:ext cx="2602172" cy="19906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2338732"/>
            <a:ext cx="7791898" cy="73466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496102" y="2338732"/>
            <a:ext cx="7791898" cy="734664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031152" y="435761"/>
            <a:ext cx="10448376" cy="59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3"/>
              </a:lnSpc>
              <a:spcBef>
                <a:spcPct val="0"/>
              </a:spcBef>
            </a:pPr>
            <a:r>
              <a:rPr lang="en-US" sz="3369">
                <a:solidFill>
                  <a:srgbClr val="000000"/>
                </a:solidFill>
                <a:latin typeface="Alfa Slab One Bold"/>
              </a:rPr>
              <a:t>Release Time, Explicit VS the Song Popularity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217</Words>
  <Application>Microsoft Office PowerPoint</Application>
  <PresentationFormat>Custom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Rubik Bold</vt:lpstr>
      <vt:lpstr>Arial</vt:lpstr>
      <vt:lpstr>Calibri</vt:lpstr>
      <vt:lpstr>Open Sans Light Bold</vt:lpstr>
      <vt:lpstr>Alfa Slab One</vt:lpstr>
      <vt:lpstr>Muli Bold Bold</vt:lpstr>
      <vt:lpstr>Open Sans Extra Bold</vt:lpstr>
      <vt:lpstr>Alfa Slab One Bold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Modern IT Solutions Services Pricing Plan Presentation Template</dc:title>
  <cp:lastModifiedBy>Blessing Nwojiji</cp:lastModifiedBy>
  <cp:revision>2</cp:revision>
  <dcterms:created xsi:type="dcterms:W3CDTF">2006-08-16T00:00:00Z</dcterms:created>
  <dcterms:modified xsi:type="dcterms:W3CDTF">2022-08-14T22:49:19Z</dcterms:modified>
  <dc:identifier>DAFJQ_EiKIA</dc:identifier>
</cp:coreProperties>
</file>